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charts/chart13.xml" ContentType="application/vnd.openxmlformats-officedocument.drawingml.chart+xml"/>
  <Override PartName="/ppt/drawings/drawing12.xml" ContentType="application/vnd.openxmlformats-officedocument.drawingml.chartshapes+xml"/>
  <Override PartName="/ppt/charts/chart14.xml" ContentType="application/vnd.openxmlformats-officedocument.drawingml.chart+xml"/>
  <Override PartName="/ppt/drawings/drawing1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76"/>
  </p:notesMasterIdLst>
  <p:handoutMasterIdLst>
    <p:handoutMasterId r:id="rId77"/>
  </p:handoutMasterIdLst>
  <p:sldIdLst>
    <p:sldId id="315" r:id="rId2"/>
    <p:sldId id="321" r:id="rId3"/>
    <p:sldId id="399" r:id="rId4"/>
    <p:sldId id="404" r:id="rId5"/>
    <p:sldId id="418" r:id="rId6"/>
    <p:sldId id="367" r:id="rId7"/>
    <p:sldId id="407" r:id="rId8"/>
    <p:sldId id="408" r:id="rId9"/>
    <p:sldId id="411" r:id="rId10"/>
    <p:sldId id="419" r:id="rId11"/>
    <p:sldId id="425" r:id="rId12"/>
    <p:sldId id="414" r:id="rId13"/>
    <p:sldId id="366" r:id="rId14"/>
    <p:sldId id="376" r:id="rId15"/>
    <p:sldId id="428" r:id="rId16"/>
    <p:sldId id="332" r:id="rId17"/>
    <p:sldId id="374" r:id="rId18"/>
    <p:sldId id="364" r:id="rId19"/>
    <p:sldId id="365" r:id="rId20"/>
    <p:sldId id="424" r:id="rId21"/>
    <p:sldId id="415" r:id="rId22"/>
    <p:sldId id="381" r:id="rId23"/>
    <p:sldId id="384" r:id="rId24"/>
    <p:sldId id="335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423" r:id="rId38"/>
    <p:sldId id="416" r:id="rId39"/>
    <p:sldId id="387" r:id="rId40"/>
    <p:sldId id="392" r:id="rId41"/>
    <p:sldId id="397" r:id="rId42"/>
    <p:sldId id="362" r:id="rId43"/>
    <p:sldId id="422" r:id="rId44"/>
    <p:sldId id="417" r:id="rId45"/>
    <p:sldId id="320" r:id="rId46"/>
    <p:sldId id="323" r:id="rId47"/>
    <p:sldId id="259" r:id="rId48"/>
    <p:sldId id="309" r:id="rId49"/>
    <p:sldId id="322" r:id="rId50"/>
    <p:sldId id="311" r:id="rId51"/>
    <p:sldId id="319" r:id="rId52"/>
    <p:sldId id="336" r:id="rId53"/>
    <p:sldId id="333" r:id="rId54"/>
    <p:sldId id="337" r:id="rId55"/>
    <p:sldId id="377" r:id="rId56"/>
    <p:sldId id="378" r:id="rId57"/>
    <p:sldId id="379" r:id="rId58"/>
    <p:sldId id="380" r:id="rId59"/>
    <p:sldId id="388" r:id="rId60"/>
    <p:sldId id="389" r:id="rId61"/>
    <p:sldId id="390" r:id="rId62"/>
    <p:sldId id="391" r:id="rId63"/>
    <p:sldId id="412" r:id="rId64"/>
    <p:sldId id="395" r:id="rId65"/>
    <p:sldId id="393" r:id="rId66"/>
    <p:sldId id="394" r:id="rId67"/>
    <p:sldId id="396" r:id="rId68"/>
    <p:sldId id="398" r:id="rId69"/>
    <p:sldId id="409" r:id="rId70"/>
    <p:sldId id="410" r:id="rId71"/>
    <p:sldId id="413" r:id="rId72"/>
    <p:sldId id="426" r:id="rId73"/>
    <p:sldId id="427" r:id="rId74"/>
    <p:sldId id="308" r:id="rId75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0" autoAdjust="0"/>
    <p:restoredTop sz="95767" autoAdjust="0"/>
  </p:normalViewPr>
  <p:slideViewPr>
    <p:cSldViewPr>
      <p:cViewPr>
        <p:scale>
          <a:sx n="140" d="100"/>
          <a:sy n="140" d="100"/>
        </p:scale>
        <p:origin x="264" y="18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 dirty="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 dirty="0">
            <a:latin typeface="+mj-lt"/>
          </a:endParaRP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 dirty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 dirty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 dirty="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𝑛</a:t>
          </a:r>
          <a:r>
            <a:rPr lang="en-US" sz="1100" dirty="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 dirty="0">
              <a:latin typeface="Cambria Math" panose="02040503050406030204" pitchFamily="18" charset="0"/>
            </a:rPr>
            <a:t>𝐿</a:t>
          </a:r>
          <a:r>
            <a:rPr lang="en-US" sz="1100" dirty="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0.0822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 dirty="0">
              <a:solidFill>
                <a:schemeClr val="tx1"/>
              </a:solidFill>
            </a:rPr>
            <a:t>Simple Estimation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0.09603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51785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 dirty="0">
              <a:latin typeface="+mj-lt"/>
            </a:rPr>
            <a:t>Proposed ML estimation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01.05.18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01.05.18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Payment system, Logistics, tracking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9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13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6856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01/05/2018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01/05/2018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7.png"/><Relationship Id="rId21" Type="http://schemas.openxmlformats.org/officeDocument/2006/relationships/image" Target="../media/image40.png"/><Relationship Id="rId7" Type="http://schemas.openxmlformats.org/officeDocument/2006/relationships/image" Target="../media/image22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1.jp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6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jpe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gif"/><Relationship Id="rId5" Type="http://schemas.openxmlformats.org/officeDocument/2006/relationships/image" Target="../media/image2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jp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6.jpeg"/><Relationship Id="rId7" Type="http://schemas.openxmlformats.org/officeDocument/2006/relationships/image" Target="../media/image2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56.png"/><Relationship Id="rId5" Type="http://schemas.openxmlformats.org/officeDocument/2006/relationships/image" Target="../media/image271.png"/><Relationship Id="rId10" Type="http://schemas.openxmlformats.org/officeDocument/2006/relationships/image" Target="../media/image260.png"/><Relationship Id="rId4" Type="http://schemas.openxmlformats.org/officeDocument/2006/relationships/image" Target="../media/image170.png"/><Relationship Id="rId9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6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6.jpeg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6.jpeg"/><Relationship Id="rId9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jpe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jpeg"/><Relationship Id="rId7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6.jpeg"/><Relationship Id="rId10" Type="http://schemas.openxmlformats.org/officeDocument/2006/relationships/image" Target="../media/image74.emf"/><Relationship Id="rId4" Type="http://schemas.openxmlformats.org/officeDocument/2006/relationships/image" Target="../media/image280.png"/><Relationship Id="rId9" Type="http://schemas.openxmlformats.org/officeDocument/2006/relationships/image" Target="../media/image7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emf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5" Type="http://schemas.openxmlformats.org/officeDocument/2006/relationships/image" Target="../media/image6.jpeg"/><Relationship Id="rId10" Type="http://schemas.openxmlformats.org/officeDocument/2006/relationships/image" Target="../media/image78.emf"/><Relationship Id="rId4" Type="http://schemas.openxmlformats.org/officeDocument/2006/relationships/image" Target="../media/image280.png"/><Relationship Id="rId9" Type="http://schemas.openxmlformats.org/officeDocument/2006/relationships/image" Target="../media/image7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emf"/><Relationship Id="rId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6.jpeg"/><Relationship Id="rId7" Type="http://schemas.openxmlformats.org/officeDocument/2006/relationships/image" Target="../media/image4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4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8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5" Type="http://schemas.openxmlformats.org/officeDocument/2006/relationships/image" Target="../media/image6.jpe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emf"/><Relationship Id="rId4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6.jpeg"/><Relationship Id="rId7" Type="http://schemas.openxmlformats.org/officeDocument/2006/relationships/image" Target="../media/image5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0.png"/><Relationship Id="rId5" Type="http://schemas.openxmlformats.org/officeDocument/2006/relationships/image" Target="../media/image60.png"/><Relationship Id="rId4" Type="http://schemas.openxmlformats.org/officeDocument/2006/relationships/image" Target="../media/image5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0.png"/><Relationship Id="rId5" Type="http://schemas.openxmlformats.org/officeDocument/2006/relationships/image" Target="../media/image6.jpeg"/><Relationship Id="rId10" Type="http://schemas.openxmlformats.org/officeDocument/2006/relationships/image" Target="../media/image83.emf"/><Relationship Id="rId4" Type="http://schemas.openxmlformats.org/officeDocument/2006/relationships/image" Target="../media/image280.png"/><Relationship Id="rId9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emf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emf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1.png"/><Relationship Id="rId5" Type="http://schemas.openxmlformats.org/officeDocument/2006/relationships/image" Target="../media/image47.png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jpe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jpe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1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12" Type="http://schemas.openxmlformats.org/officeDocument/2006/relationships/image" Target="../media/image6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0" Type="http://schemas.openxmlformats.org/officeDocument/2006/relationships/image" Target="../media/image64.png"/><Relationship Id="rId4" Type="http://schemas.openxmlformats.org/officeDocument/2006/relationships/image" Target="../media/image480.png"/><Relationship Id="rId9" Type="http://schemas.openxmlformats.org/officeDocument/2006/relationships/image" Target="../media/image63.png"/><Relationship Id="rId1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.jpeg"/><Relationship Id="rId7" Type="http://schemas.openxmlformats.org/officeDocument/2006/relationships/image" Target="../media/image711.png"/><Relationship Id="rId12" Type="http://schemas.openxmlformats.org/officeDocument/2006/relationships/image" Target="../media/image9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11" Type="http://schemas.openxmlformats.org/officeDocument/2006/relationships/image" Target="../media/image751.png"/><Relationship Id="rId5" Type="http://schemas.openxmlformats.org/officeDocument/2006/relationships/image" Target="../media/image691.png"/><Relationship Id="rId4" Type="http://schemas.openxmlformats.org/officeDocument/2006/relationships/image" Target="../media/image360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1.png"/><Relationship Id="rId5" Type="http://schemas.openxmlformats.org/officeDocument/2006/relationships/image" Target="../media/image47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6.jpe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6.jpeg"/><Relationship Id="rId7" Type="http://schemas.openxmlformats.org/officeDocument/2006/relationships/image" Target="../media/image1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emf"/><Relationship Id="rId4" Type="http://schemas.openxmlformats.org/officeDocument/2006/relationships/image" Target="../media/image3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6.jpeg"/><Relationship Id="rId10" Type="http://schemas.openxmlformats.org/officeDocument/2006/relationships/image" Target="../media/image93.emf"/><Relationship Id="rId4" Type="http://schemas.openxmlformats.org/officeDocument/2006/relationships/image" Target="../media/image280.png"/><Relationship Id="rId9" Type="http://schemas.openxmlformats.org/officeDocument/2006/relationships/chart" Target="../charts/char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image" Target="../media/image270.png"/><Relationship Id="rId7" Type="http://schemas.openxmlformats.org/officeDocument/2006/relationships/chart" Target="../charts/chart1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95.emf"/><Relationship Id="rId5" Type="http://schemas.openxmlformats.org/officeDocument/2006/relationships/image" Target="../media/image6.jpeg"/><Relationship Id="rId10" Type="http://schemas.openxmlformats.org/officeDocument/2006/relationships/image" Target="../media/image94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.png"/><Relationship Id="rId7" Type="http://schemas.openxmlformats.org/officeDocument/2006/relationships/image" Target="../media/image2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7.svg"/><Relationship Id="rId7" Type="http://schemas.openxmlformats.org/officeDocument/2006/relationships/image" Target="../media/image6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82.png"/><Relationship Id="rId4" Type="http://schemas.openxmlformats.org/officeDocument/2006/relationships/image" Target="../media/image8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emf"/><Relationship Id="rId4" Type="http://schemas.openxmlformats.org/officeDocument/2006/relationships/image" Target="../media/image8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6.jpeg"/><Relationship Id="rId7" Type="http://schemas.openxmlformats.org/officeDocument/2006/relationships/image" Target="../media/image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20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7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Design and Implementation of Anti-collision Algorithms for Dense RFID Systems</a:t>
            </a:r>
            <a:br>
              <a:rPr lang="en-US" sz="2400" dirty="0"/>
            </a:br>
            <a:br>
              <a:rPr lang="en-US" dirty="0"/>
            </a:br>
            <a:endParaRPr lang="de-D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latin typeface="Calibri" panose="020F0502020204030204" pitchFamily="34" charset="0"/>
              </a:rPr>
              <a:t>Hazem </a:t>
            </a:r>
            <a:r>
              <a:rPr lang="de-DE" sz="2000" dirty="0" err="1">
                <a:latin typeface="Calibri" panose="020F0502020204030204" pitchFamily="34" charset="0"/>
              </a:rPr>
              <a:t>Elsaid</a:t>
            </a:r>
            <a:r>
              <a:rPr lang="de-DE" sz="2000" dirty="0">
                <a:latin typeface="Calibri" panose="020F0502020204030204" pitchFamily="34" charset="0"/>
              </a:rPr>
              <a:t> Ibrahim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230959" y="1495219"/>
            <a:ext cx="2766246" cy="2011969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5895D2-27B1-4646-BAD2-29566594F2CA}"/>
              </a:ext>
            </a:extLst>
          </p:cNvPr>
          <p:cNvGrpSpPr/>
          <p:nvPr/>
        </p:nvGrpSpPr>
        <p:grpSpPr>
          <a:xfrm>
            <a:off x="5960914" y="3852385"/>
            <a:ext cx="3024336" cy="2039729"/>
            <a:chOff x="5960914" y="3852385"/>
            <a:chExt cx="3024336" cy="203972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D840DE-219E-0B47-96C0-D937DC4B8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14" y="4646482"/>
              <a:ext cx="1339478" cy="1245632"/>
            </a:xfrm>
            <a:prstGeom prst="rect">
              <a:avLst/>
            </a:prstGeom>
          </p:spPr>
        </p:pic>
        <p:sp>
          <p:nvSpPr>
            <p:cNvPr id="93" name="Cloud Callout 92">
              <a:extLst>
                <a:ext uri="{FF2B5EF4-FFF2-40B4-BE49-F238E27FC236}">
                  <a16:creationId xmlns:a16="http://schemas.microsoft.com/office/drawing/2014/main" id="{5664743A-6AB7-EA42-868C-374C0082B832}"/>
                </a:ext>
              </a:extLst>
            </p:cNvPr>
            <p:cNvSpPr/>
            <p:nvPr/>
          </p:nvSpPr>
          <p:spPr bwMode="auto">
            <a:xfrm>
              <a:off x="6680995" y="3852385"/>
              <a:ext cx="2304255" cy="989722"/>
            </a:xfrm>
            <a:prstGeom prst="cloudCallout">
              <a:avLst>
                <a:gd name="adj1" fmla="val -43466"/>
                <a:gd name="adj2" fmla="val 65362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G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B98F32-EE0D-A947-8448-4BF44E623BD1}"/>
                </a:ext>
              </a:extLst>
            </p:cNvPr>
            <p:cNvSpPr txBox="1"/>
            <p:nvPr/>
          </p:nvSpPr>
          <p:spPr>
            <a:xfrm>
              <a:off x="7071341" y="4008692"/>
              <a:ext cx="1695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Collision Recovery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E741F8C-A5BF-AA4F-9225-D10784D92A09}"/>
              </a:ext>
            </a:extLst>
          </p:cNvPr>
          <p:cNvGrpSpPr/>
          <p:nvPr/>
        </p:nvGrpSpPr>
        <p:grpSpPr>
          <a:xfrm>
            <a:off x="38083" y="2630742"/>
            <a:ext cx="1922673" cy="2533609"/>
            <a:chOff x="38083" y="2630742"/>
            <a:chExt cx="1922673" cy="253360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2C49152-E26D-2C42-BAE1-30039DEE50F7}"/>
                </a:ext>
              </a:extLst>
            </p:cNvPr>
            <p:cNvGrpSpPr/>
            <p:nvPr/>
          </p:nvGrpSpPr>
          <p:grpSpPr>
            <a:xfrm>
              <a:off x="38083" y="2630742"/>
              <a:ext cx="1922673" cy="2533609"/>
              <a:chOff x="38083" y="2630742"/>
              <a:chExt cx="1922673" cy="2533609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185BABF-C9BA-9C48-9D59-BD1E59740017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7938634A-5198-1046-BD32-2C27CD899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096C7CFD-24C8-A644-BE01-41D2811EE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90E67C1-894A-7B44-87DF-83D95DAB9E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15616" y="3197637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9BCFC21-D433-6B49-AF09-1D7F5302CC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59632" y="3214706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7632DC-8534-974D-A55E-D600400EA988}"/>
                </a:ext>
              </a:extLst>
            </p:cNvPr>
            <p:cNvSpPr txBox="1"/>
            <p:nvPr/>
          </p:nvSpPr>
          <p:spPr>
            <a:xfrm>
              <a:off x="739576" y="2759108"/>
              <a:ext cx="870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TA &amp;CR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419F3FB-F358-E54C-B6E8-512362D2A70E}"/>
                    </a:ext>
                  </a:extLst>
                </p:cNvPr>
                <p:cNvSpPr txBox="1"/>
                <p:nvPr/>
              </p:nvSpPr>
              <p:spPr>
                <a:xfrm>
                  <a:off x="760563" y="3153641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oMath>
                    </m:oMathPara>
                  </a14:m>
                  <a:endParaRPr 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419F3FB-F358-E54C-B6E8-512362D2A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563" y="3153641"/>
                  <a:ext cx="35561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1790353" y="1340768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1825397" y="3664354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2494484" y="4382863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2475278" y="5114512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dirty="0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693826" y="1925854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CF2C01F-789B-1643-84EC-249AF75C8404}"/>
              </a:ext>
            </a:extLst>
          </p:cNvPr>
          <p:cNvGrpSpPr/>
          <p:nvPr/>
        </p:nvGrpSpPr>
        <p:grpSpPr>
          <a:xfrm>
            <a:off x="7558648" y="4245140"/>
            <a:ext cx="490498" cy="369332"/>
            <a:chOff x="7558648" y="4245140"/>
            <a:chExt cx="490498" cy="36933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42D90D5-04E5-244B-A7CF-CE662EB6874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35610" y="4369010"/>
              <a:ext cx="0" cy="205246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E92AF31-DDBD-5D49-A6CB-2BCDF790A1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49146" y="4369010"/>
              <a:ext cx="0" cy="205246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1BD0048-F6DD-524F-B683-F376CC41A1F7}"/>
                    </a:ext>
                  </a:extLst>
                </p:cNvPr>
                <p:cNvSpPr txBox="1"/>
                <p:nvPr/>
              </p:nvSpPr>
              <p:spPr>
                <a:xfrm>
                  <a:off x="7558648" y="4245140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1BD0048-F6DD-524F-B683-F376CC41A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8648" y="4245140"/>
                  <a:ext cx="376962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045475" y="2226350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 dirty="0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5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ECBCF-BF19-4044-9582-E4E16F11263C}"/>
              </a:ext>
            </a:extLst>
          </p:cNvPr>
          <p:cNvSpPr txBox="1"/>
          <p:nvPr/>
        </p:nvSpPr>
        <p:spPr>
          <a:xfrm>
            <a:off x="3707904" y="1124744"/>
            <a:ext cx="1984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553768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80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 dirty="0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 dirty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None/>
                </a:pPr>
                <a:endParaRPr lang="en-US" sz="1400" kern="0" dirty="0"/>
              </a:p>
              <a:p>
                <a:pPr marL="360363" lvl="1" indent="0"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dirty="0"/>
              </a:p>
            </p:txBody>
          </p:sp>
        </mc:Choice>
        <mc:Fallback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36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ML posteriori distribution</a:t>
                </a:r>
                <a:r>
                  <a:rPr lang="en-US" sz="1600" kern="0" baseline="30000" dirty="0"/>
                  <a:t>[1, 2]</a:t>
                </a:r>
                <a:r>
                  <a:rPr lang="en-US" sz="1600" kern="0" dirty="0"/>
                  <a:t>:</a:t>
                </a:r>
                <a:endParaRPr lang="de-DE" sz="1600" i="1" kern="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 dirty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Dense RFID network with CR capability </a:t>
                </a:r>
              </a:p>
              <a:p>
                <a:pPr lvl="1"/>
                <a:r>
                  <a:rPr lang="en-US" sz="1600" kern="0" dirty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Proposed normalized </a:t>
                </a:r>
                <a:r>
                  <a:rPr lang="en-US" sz="1600" kern="0" dirty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 dirty="0"/>
                  <a:t>Proposed </a:t>
                </a:r>
                <a:r>
                  <a:rPr lang="en-US" sz="1600" kern="0" dirty="0"/>
                  <a:t>a posteriori distribution: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dirty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  <m:r>
                          <a:rPr lang="de-DE" sz="1600" i="1" kern="0" dirty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 dirty="0">
                            <a:latin typeface="Cambria Math"/>
                          </a:rPr>
                          <m:t>,</m:t>
                        </m:r>
                        <m:r>
                          <a:rPr lang="pt-BR" sz="1600" i="1" kern="0" dirty="0"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dirty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dirty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dirty="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 dirty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 dirty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dirty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 dirty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 dirty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 dirty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 dirty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 dirty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dirty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dirty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dirty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/>
              </a:p>
              <a:p>
                <a:pPr>
                  <a:spcAft>
                    <a:spcPct val="0"/>
                  </a:spcAft>
                </a:pPr>
                <a:endParaRPr lang="en-US" sz="1600" kern="0" dirty="0"/>
              </a:p>
              <a:p>
                <a:r>
                  <a:rPr lang="de-DE" sz="1600" kern="0" dirty="0"/>
                  <a:t>After</a:t>
                </a:r>
                <a:r>
                  <a:rPr lang="de-DE" sz="16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600" kern="0" dirty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 dirty="0">
                    <a:cs typeface="Calibri" panose="020F0502020204030204" pitchFamily="34" charset="0"/>
                  </a:rPr>
                  <a:t>:</a:t>
                </a:r>
                <a:endParaRPr lang="de-DE" sz="1600" i="1" kern="0" dirty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 dirty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 dirty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 dirty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𝑛</m:t>
                      </m:r>
                      <m:r>
                        <a:rPr lang="de-DE" sz="1400" i="1" kern="0" dirty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 dirty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 dirty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 dirty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 dirty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 dirty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 dirty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dirty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 dirty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r>
                  <a:rPr lang="en-US" sz="1600" kern="0" dirty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 dirty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.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 dirty="0"/>
                  <a:t>.</a:t>
                </a:r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052736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052736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9550" y="1943442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50" y="1943442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2020406"/>
            <a:ext cx="357859" cy="410224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95296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62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dirty="0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 dirty="0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1631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Conventional System</a:t>
            </a:r>
            <a:r>
              <a:rPr lang="en-US" sz="2000" baseline="30000" dirty="0">
                <a:solidFill>
                  <a:srgbClr val="00406F"/>
                </a:solidFill>
              </a:rPr>
              <a:t>[1-3]</a:t>
            </a:r>
            <a:endParaRPr lang="en-US" baseline="30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conventional frame length:</a:t>
                </a:r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330694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0694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35">
            <a:extLst>
              <a:ext uri="{FF2B5EF4-FFF2-40B4-BE49-F238E27FC236}">
                <a16:creationId xmlns:a16="http://schemas.microsoft.com/office/drawing/2014/main" id="{969B21D3-45C7-3548-8BCF-394B403284E8}"/>
              </a:ext>
            </a:extLst>
          </p:cNvPr>
          <p:cNvSpPr/>
          <p:nvPr/>
        </p:nvSpPr>
        <p:spPr>
          <a:xfrm>
            <a:off x="5940152" y="184467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2" name="Pfeil nach unten 64">
            <a:extLst>
              <a:ext uri="{FF2B5EF4-FFF2-40B4-BE49-F238E27FC236}">
                <a16:creationId xmlns:a16="http://schemas.microsoft.com/office/drawing/2014/main" id="{415B39ED-96C0-1C4D-9F24-0DF429ED66C4}"/>
              </a:ext>
            </a:extLst>
          </p:cNvPr>
          <p:cNvSpPr/>
          <p:nvPr/>
        </p:nvSpPr>
        <p:spPr>
          <a:xfrm>
            <a:off x="7073207" y="2649882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[2]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[3]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 dirty="0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3E2E30-EE22-3B45-9040-D5986E42E06D}"/>
              </a:ext>
            </a:extLst>
          </p:cNvPr>
          <p:cNvGrpSpPr/>
          <p:nvPr/>
        </p:nvGrpSpPr>
        <p:grpSpPr>
          <a:xfrm>
            <a:off x="6948264" y="2767808"/>
            <a:ext cx="576486" cy="373160"/>
            <a:chOff x="6948264" y="2767808"/>
            <a:chExt cx="576486" cy="37316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D9951E-A0B8-3047-9756-CDAE067902B8}"/>
                </a:ext>
              </a:extLst>
            </p:cNvPr>
            <p:cNvCxnSpPr/>
            <p:nvPr/>
          </p:nvCxnSpPr>
          <p:spPr bwMode="auto">
            <a:xfrm flipH="1">
              <a:off x="6948264" y="2780928"/>
              <a:ext cx="576486" cy="360040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C4A6D7-AEC8-F04E-AEC7-0747446E5B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48264" y="2767808"/>
              <a:ext cx="576486" cy="363625"/>
            </a:xfrm>
            <a:prstGeom prst="line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4098144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4385754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4385754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de-DE" sz="1600" i="1" kern="0" dirty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i="1" kern="0" dirty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 dirty="0"/>
                  <a:t>After simplifications: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de-DE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kern="0" dirty="0">
                  <a:solidFill>
                    <a:schemeClr val="tx1"/>
                  </a:solidFill>
                  <a:ea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kern="0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de-DE" sz="1600" kern="0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de-DE" sz="1600" kern="0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kern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de-DE" sz="1600" kern="0" dirty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kern="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kern="0" dirty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 dirty="0"/>
                  <a:t>  is the slot duration constant</a:t>
                </a:r>
                <a:endParaRPr lang="de-DE" sz="1600" kern="0" dirty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 dirty="0"/>
                  <a:t>Proposed optimum time aware frame length:</a:t>
                </a:r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36201" y="2757918"/>
                <a:ext cx="627800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01" y="2757918"/>
                <a:ext cx="627800" cy="338554"/>
              </a:xfrm>
              <a:prstGeom prst="rect">
                <a:avLst/>
              </a:prstGeom>
              <a:blipFill>
                <a:blip r:embed="rId7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330694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06948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184467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2649882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4098144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4385754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4385754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Time-aware 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dirty="0"/>
                  <a:t>: Optimum time aware frame length 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5" y="2492896"/>
            <a:ext cx="8155905" cy="35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 dirty="0">
                    <a:solidFill>
                      <a:schemeClr val="tx1"/>
                    </a:solidFill>
                    <a:latin typeface="+mn-lt"/>
                    <a:cs typeface="+mn-cs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kern="0" dirty="0">
                    <a:solidFill>
                      <a:schemeClr val="tx1"/>
                    </a:solidFill>
                    <a:latin typeface="+mn-lt"/>
                    <a:cs typeface="+mn-cs"/>
                  </a:rPr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latin typeface="+mn-lt"/>
                    <a:cs typeface="+mn-cs"/>
                  </a:rPr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hteck 10">
            <a:extLst>
              <a:ext uri="{FF2B5EF4-FFF2-40B4-BE49-F238E27FC236}">
                <a16:creationId xmlns:a16="http://schemas.microsoft.com/office/drawing/2014/main" id="{F2D80C02-60B6-1A46-8672-554B35BB5AED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11">
                <a:extLst>
                  <a:ext uri="{FF2B5EF4-FFF2-40B4-BE49-F238E27FC236}">
                    <a16:creationId xmlns:a16="http://schemas.microsoft.com/office/drawing/2014/main" id="{2B3A7435-8D19-6548-AA99-7A0A94C5547B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pt-BR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1" name="Rechteck 11">
                <a:extLst>
                  <a:ext uri="{FF2B5EF4-FFF2-40B4-BE49-F238E27FC236}">
                    <a16:creationId xmlns:a16="http://schemas.microsoft.com/office/drawing/2014/main" id="{2B3A7435-8D19-6548-AA99-7A0A94C55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Pfeil nach unten 12">
            <a:extLst>
              <a:ext uri="{FF2B5EF4-FFF2-40B4-BE49-F238E27FC236}">
                <a16:creationId xmlns:a16="http://schemas.microsoft.com/office/drawing/2014/main" id="{CE832FB0-0EBC-5342-A081-B951C6194369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C4D591FA-6A39-BF4C-ADB2-B968C5D1FD6E}"/>
                  </a:ext>
                </a:extLst>
              </p:cNvPr>
              <p:cNvSpPr txBox="1"/>
              <p:nvPr/>
            </p:nvSpPr>
            <p:spPr>
              <a:xfrm>
                <a:off x="7596336" y="2204864"/>
                <a:ext cx="833305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r>
                      <a:rPr lang="pt-BR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𝛼</m:t>
                    </m:r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3" name="Textfeld 13">
                <a:extLst>
                  <a:ext uri="{FF2B5EF4-FFF2-40B4-BE49-F238E27FC236}">
                    <a16:creationId xmlns:a16="http://schemas.microsoft.com/office/drawing/2014/main" id="{C4D591FA-6A39-BF4C-ADB2-B968C5D1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2204864"/>
                <a:ext cx="833305" cy="338554"/>
              </a:xfrm>
              <a:prstGeom prst="rect">
                <a:avLst/>
              </a:prstGeom>
              <a:blipFill>
                <a:blip r:embed="rId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83568" y="3212976"/>
                <a:ext cx="4896544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12976"/>
                <a:ext cx="4896544" cy="8640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Time-aware 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m:rPr>
                            <m:sty m:val="p"/>
                          </m:rPr>
                          <a:rPr lang="de-DE" sz="1400" b="0" i="0" dirty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dirty="0"/>
                  <a:t>: Optimum time and collision recovery aware frame length 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0239645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5753590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Collision Recovery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564614"/>
            <a:ext cx="8208912" cy="3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Systems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6579D-908A-644F-A51B-95EC537F4700}"/>
              </a:ext>
            </a:extLst>
          </p:cNvPr>
          <p:cNvSpPr txBox="1"/>
          <p:nvPr/>
        </p:nvSpPr>
        <p:spPr>
          <a:xfrm rot="1189976">
            <a:off x="743517" y="207585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Limited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0FFE3-B462-F44E-8341-0CC31A5AAA5F}"/>
              </a:ext>
            </a:extLst>
          </p:cNvPr>
          <p:cNvSpPr txBox="1"/>
          <p:nvPr/>
        </p:nvSpPr>
        <p:spPr>
          <a:xfrm rot="862934">
            <a:off x="5376392" y="1923295"/>
            <a:ext cx="141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More storage capacity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>
            <a:off x="6243144" y="1711841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>
            <a:off x="1477611" y="1798806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20536629">
            <a:off x="6724672" y="191496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20536629">
            <a:off x="1954877" y="213715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600" b="0" i="1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de-DE" sz="1600" b="0" dirty="0">
                    <a:latin typeface="Cambria Math"/>
                    <a:ea typeface="Cambria Math"/>
                  </a:rPr>
                  <a:t>96</a:t>
                </a:r>
                <a:r>
                  <a:rPr lang="en-US" sz="1600" b="0" dirty="0">
                    <a:latin typeface="Cambria Math"/>
                    <a:ea typeface="Cambria Math"/>
                  </a:rPr>
                  <a:t>% from collided slot is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e>
                        </m:d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e>
                        </m:d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e>
                        </m:d>
                      </m:e>
                    </m:d>
                  </m:oMath>
                </a14:m>
                <a:endParaRPr lang="de-DE" sz="1600" b="0" dirty="0">
                  <a:latin typeface="Cambria Math"/>
                  <a:ea typeface="Cambria Math"/>
                </a:endParaRPr>
              </a:p>
              <a:p>
                <a:endParaRPr lang="de-DE" sz="1600" b="0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600" b="0" i="1" dirty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6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600" b="0" dirty="0">
                    <a:latin typeface="Cambria Math"/>
                    <a:ea typeface="Cambria Math"/>
                  </a:rPr>
                  <a:t>+</a:t>
                </a:r>
                <a:r>
                  <a:rPr lang="de-DE" sz="1600" b="0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6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600" b="0" dirty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600" b="0" i="1" dirty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600" b="0" i="1" dirty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600" b="0" i="1" dirty="0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600" b="0" i="1" dirty="0">
                    <a:latin typeface="Cambria Math"/>
                    <a:ea typeface="Cambria Math"/>
                  </a:rPr>
                  <a:t>	</a:t>
                </a:r>
              </a:p>
              <a:p>
                <a:endParaRPr lang="en-US" sz="1600" b="0" dirty="0"/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0">
            <a:extLst>
              <a:ext uri="{FF2B5EF4-FFF2-40B4-BE49-F238E27FC236}">
                <a16:creationId xmlns:a16="http://schemas.microsoft.com/office/drawing/2014/main" id="{83EB1246-CE47-1A46-A4BA-A19C35639CA5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F993EA31-F599-FC42-9E5B-FC155EE40F75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b="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F993EA31-F599-FC42-9E5B-FC155EE40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12">
            <a:extLst>
              <a:ext uri="{FF2B5EF4-FFF2-40B4-BE49-F238E27FC236}">
                <a16:creationId xmlns:a16="http://schemas.microsoft.com/office/drawing/2014/main" id="{D5B05BF5-6796-6149-835D-9065A9621106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49179977-884A-084A-9970-1973D7247FF9}"/>
                  </a:ext>
                </a:extLst>
              </p:cNvPr>
              <p:cNvSpPr txBox="1"/>
              <p:nvPr/>
            </p:nvSpPr>
            <p:spPr>
              <a:xfrm>
                <a:off x="7505254" y="2204864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49179977-884A-084A-9970-1973D7247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54" y="2204864"/>
                <a:ext cx="101547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539552" y="4365104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5104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22">
            <a:extLst>
              <a:ext uri="{FF2B5EF4-FFF2-40B4-BE49-F238E27FC236}">
                <a16:creationId xmlns:a16="http://schemas.microsoft.com/office/drawing/2014/main" id="{E8C6C942-DAA8-6E4A-9F4A-7199A30851D4}"/>
              </a:ext>
            </a:extLst>
          </p:cNvPr>
          <p:cNvSpPr/>
          <p:nvPr/>
        </p:nvSpPr>
        <p:spPr>
          <a:xfrm>
            <a:off x="6294544" y="3996691"/>
            <a:ext cx="2592288" cy="200809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3">
                <a:extLst>
                  <a:ext uri="{FF2B5EF4-FFF2-40B4-BE49-F238E27FC236}">
                    <a16:creationId xmlns:a16="http://schemas.microsoft.com/office/drawing/2014/main" id="{543949B0-9095-CD49-BD11-7502E574586A}"/>
                  </a:ext>
                </a:extLst>
              </p:cNvPr>
              <p:cNvSpPr txBox="1"/>
              <p:nvPr/>
            </p:nvSpPr>
            <p:spPr>
              <a:xfrm>
                <a:off x="6368691" y="4026770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 dirty="0"/>
              </a:p>
              <a:p>
                <a:endParaRPr lang="en-US" sz="1100" b="0" dirty="0"/>
              </a:p>
            </p:txBody>
          </p:sp>
        </mc:Choice>
        <mc:Fallback xmlns="">
          <p:sp>
            <p:nvSpPr>
              <p:cNvPr id="30" name="Textfeld 23">
                <a:extLst>
                  <a:ext uri="{FF2B5EF4-FFF2-40B4-BE49-F238E27FC236}">
                    <a16:creationId xmlns:a16="http://schemas.microsoft.com/office/drawing/2014/main" id="{543949B0-9095-CD49-BD11-7502E5745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91" y="4026770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  <a:endParaRPr lang="en-US" sz="14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40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19137C3-1D9B-2C41-BA7F-52EEB7F4A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26" y="2852937"/>
            <a:ext cx="7378543" cy="32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Multiple Collision Recovery Coefficients 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7" y="2780928"/>
            <a:ext cx="7563403" cy="33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dirty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dirty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dirty="0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 dirty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 dirty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 dirty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hteck 10">
            <a:extLst>
              <a:ext uri="{FF2B5EF4-FFF2-40B4-BE49-F238E27FC236}">
                <a16:creationId xmlns:a16="http://schemas.microsoft.com/office/drawing/2014/main" id="{2F0C60FE-E5D8-454A-9A69-601BC618663D}"/>
              </a:ext>
            </a:extLst>
          </p:cNvPr>
          <p:cNvSpPr/>
          <p:nvPr/>
        </p:nvSpPr>
        <p:spPr>
          <a:xfrm>
            <a:off x="6108021" y="2564904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10BE077A-CE88-F342-934C-27F203CA5FF9}"/>
                  </a:ext>
                </a:extLst>
              </p:cNvPr>
              <p:cNvSpPr/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05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b="0" i="1" dirty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05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10BE077A-CE88-F342-934C-27F203CA5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340768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12">
            <a:extLst>
              <a:ext uri="{FF2B5EF4-FFF2-40B4-BE49-F238E27FC236}">
                <a16:creationId xmlns:a16="http://schemas.microsoft.com/office/drawing/2014/main" id="{76927E9C-56D6-944B-91D8-1DE64B4FCD20}"/>
              </a:ext>
            </a:extLst>
          </p:cNvPr>
          <p:cNvSpPr/>
          <p:nvPr/>
        </p:nvSpPr>
        <p:spPr>
          <a:xfrm rot="10800000">
            <a:off x="7260149" y="2132856"/>
            <a:ext cx="180020" cy="4320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404713" y="2204864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713" y="2204864"/>
                <a:ext cx="1216551" cy="338554"/>
              </a:xfrm>
              <a:prstGeom prst="rect">
                <a:avLst/>
              </a:prstGeom>
              <a:blipFill>
                <a:blip r:embed="rId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6156176" y="4013014"/>
            <a:ext cx="2592288" cy="2008098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6224675" y="4106728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 dirty="0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 dirty="0"/>
              </a:p>
              <a:p>
                <a:endParaRPr lang="en-US" sz="1100" b="0" dirty="0"/>
              </a:p>
            </p:txBody>
          </p:sp>
        </mc:Choice>
        <mc:Fallback xmlns="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75" y="4106728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/>
                  <a:t>Optimum frame length comparison</a:t>
                </a:r>
                <a:r>
                  <a:rPr lang="en-US" sz="1600" kern="0" dirty="0"/>
                  <a:t>:</a:t>
                </a:r>
              </a:p>
              <a:p>
                <a:pPr lvl="1"/>
                <a:r>
                  <a:rPr lang="en-US" sz="1400" kern="0" dirty="0"/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1400" i="1" kern="0" dirty="0"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: Slot duration constant</a:t>
                </a:r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US" dirty="0"/>
            </a:br>
            <a:r>
              <a:rPr lang="en-US" sz="2000" dirty="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Percentages of the mean reading time reduction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ED64B6-A15C-FE42-A08A-2328756F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53578"/>
            <a:ext cx="7853737" cy="34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 dirty="0"/>
              <a:t>Frame Length Optimization:</a:t>
            </a:r>
            <a:br>
              <a:rPr lang="en-GB" dirty="0"/>
            </a:br>
            <a:r>
              <a:rPr lang="en-GB" sz="2000" dirty="0">
                <a:solidFill>
                  <a:srgbClr val="00406F"/>
                </a:solidFill>
              </a:rPr>
              <a:t>Comparison of the Proposed Algorithms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Relative Percentages of the mean reading time reduction 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graphicFrame>
        <p:nvGraphicFramePr>
          <p:cNvPr id="10" name="Diagramm 69">
            <a:extLst>
              <a:ext uri="{FF2B5EF4-FFF2-40B4-BE49-F238E27FC236}">
                <a16:creationId xmlns:a16="http://schemas.microsoft.com/office/drawing/2014/main" id="{CDA4FA49-1032-B24A-858F-65B98EDB69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26089"/>
              </p:ext>
            </p:extLst>
          </p:nvPr>
        </p:nvGraphicFramePr>
        <p:xfrm>
          <a:off x="466725" y="2348880"/>
          <a:ext cx="3927636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Diagramm 6">
            <a:extLst>
              <a:ext uri="{FF2B5EF4-FFF2-40B4-BE49-F238E27FC236}">
                <a16:creationId xmlns:a16="http://schemas.microsoft.com/office/drawing/2014/main" id="{90744E7A-8DDF-4040-853B-E73BA3DF3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485936"/>
              </p:ext>
            </p:extLst>
          </p:nvPr>
        </p:nvGraphicFramePr>
        <p:xfrm>
          <a:off x="4538823" y="2348880"/>
          <a:ext cx="4105275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2BB3F35-BFC9-A440-895B-CE5BA80D9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00" y="2780928"/>
            <a:ext cx="3880732" cy="3201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2780928"/>
            <a:ext cx="3744417" cy="32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 dirty="0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Collided Slot in </a:t>
            </a:r>
            <a:r>
              <a:rPr lang="en-US" dirty="0" err="1"/>
              <a:t>EPCglobal</a:t>
            </a:r>
            <a:r>
              <a:rPr lang="en-US" dirty="0"/>
              <a:t>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 dirty="0"/>
          </a:p>
          <a:p>
            <a:endParaRPr lang="en-US" sz="1500" kern="0" dirty="0"/>
          </a:p>
          <a:p>
            <a:endParaRPr lang="en-US" sz="1500" kern="0" dirty="0"/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endParaRPr lang="en-US" sz="14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51" y="1767550"/>
                <a:ext cx="3505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30EE55B-9F2C-8342-B55A-2AFAC5F9B8DC}"/>
              </a:ext>
            </a:extLst>
          </p:cNvPr>
          <p:cNvGrpSpPr/>
          <p:nvPr/>
        </p:nvGrpSpPr>
        <p:grpSpPr>
          <a:xfrm>
            <a:off x="480542" y="3648030"/>
            <a:ext cx="3921279" cy="502839"/>
            <a:chOff x="366658" y="3087429"/>
            <a:chExt cx="3921279" cy="502839"/>
          </a:xfrm>
        </p:grpSpPr>
        <p:grpSp>
          <p:nvGrpSpPr>
            <p:cNvPr id="111" name="Gruppieren 81">
              <a:extLst>
                <a:ext uri="{FF2B5EF4-FFF2-40B4-BE49-F238E27FC236}">
                  <a16:creationId xmlns:a16="http://schemas.microsoft.com/office/drawing/2014/main" id="{A9D67795-4034-8C4C-9DD5-5187DB8C170F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115" name="Rectangle 64">
                <a:extLst>
                  <a:ext uri="{FF2B5EF4-FFF2-40B4-BE49-F238E27FC236}">
                    <a16:creationId xmlns:a16="http://schemas.microsoft.com/office/drawing/2014/main" id="{6FCE7B28-3F9E-B14C-A3E3-861F1940376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Rectangle 65">
                <a:extLst>
                  <a:ext uri="{FF2B5EF4-FFF2-40B4-BE49-F238E27FC236}">
                    <a16:creationId xmlns:a16="http://schemas.microsoft.com/office/drawing/2014/main" id="{2B1E7AAB-1403-F046-98CC-6978E2294D8D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31">
                <a:extLst>
                  <a:ext uri="{FF2B5EF4-FFF2-40B4-BE49-F238E27FC236}">
                    <a16:creationId xmlns:a16="http://schemas.microsoft.com/office/drawing/2014/main" id="{200AB70A-5A84-FF46-A6D6-D8A18FF63995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65">
                <a:extLst>
                  <a:ext uri="{FF2B5EF4-FFF2-40B4-BE49-F238E27FC236}">
                    <a16:creationId xmlns:a16="http://schemas.microsoft.com/office/drawing/2014/main" id="{5DC79FCE-E651-A346-B713-0EF756180EFF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31">
                <a:extLst>
                  <a:ext uri="{FF2B5EF4-FFF2-40B4-BE49-F238E27FC236}">
                    <a16:creationId xmlns:a16="http://schemas.microsoft.com/office/drawing/2014/main" id="{1AA63CFE-986B-544F-8617-714B239516B0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2" name="Rectangle 31">
              <a:extLst>
                <a:ext uri="{FF2B5EF4-FFF2-40B4-BE49-F238E27FC236}">
                  <a16:creationId xmlns:a16="http://schemas.microsoft.com/office/drawing/2014/main" id="{0E051D62-5883-D74E-A515-530A94125617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3" name="Rectangle 107">
              <a:extLst>
                <a:ext uri="{FF2B5EF4-FFF2-40B4-BE49-F238E27FC236}">
                  <a16:creationId xmlns:a16="http://schemas.microsoft.com/office/drawing/2014/main" id="{5D7833F3-BAD0-2F4C-98FB-86B68372E522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14" name="Rectangle 31">
              <a:extLst>
                <a:ext uri="{FF2B5EF4-FFF2-40B4-BE49-F238E27FC236}">
                  <a16:creationId xmlns:a16="http://schemas.microsoft.com/office/drawing/2014/main" id="{31C6CA07-1982-304B-9410-44B33D308C21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0" name="Rectangle 107">
            <a:extLst>
              <a:ext uri="{FF2B5EF4-FFF2-40B4-BE49-F238E27FC236}">
                <a16:creationId xmlns:a16="http://schemas.microsoft.com/office/drawing/2014/main" id="{78B6D4ED-6685-284C-8330-D0F1E08CC5F0}"/>
              </a:ext>
            </a:extLst>
          </p:cNvPr>
          <p:cNvSpPr/>
          <p:nvPr/>
        </p:nvSpPr>
        <p:spPr>
          <a:xfrm>
            <a:off x="1969006" y="3648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F3B49C0D-A5AB-F349-B5E7-6B7E9ECC69E6}"/>
              </a:ext>
            </a:extLst>
          </p:cNvPr>
          <p:cNvSpPr/>
          <p:nvPr/>
        </p:nvSpPr>
        <p:spPr>
          <a:xfrm>
            <a:off x="2451790" y="3648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Rectangle 31">
            <a:extLst>
              <a:ext uri="{FF2B5EF4-FFF2-40B4-BE49-F238E27FC236}">
                <a16:creationId xmlns:a16="http://schemas.microsoft.com/office/drawing/2014/main" id="{CA483ED9-6433-EF4F-BECE-BAF1F129D4CD}"/>
              </a:ext>
            </a:extLst>
          </p:cNvPr>
          <p:cNvSpPr/>
          <p:nvPr/>
        </p:nvSpPr>
        <p:spPr>
          <a:xfrm>
            <a:off x="2954636" y="3648030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3" name="Rectangle 107">
            <a:extLst>
              <a:ext uri="{FF2B5EF4-FFF2-40B4-BE49-F238E27FC236}">
                <a16:creationId xmlns:a16="http://schemas.microsoft.com/office/drawing/2014/main" id="{25C80490-7C6E-6943-A662-BC2CD0A47188}"/>
              </a:ext>
            </a:extLst>
          </p:cNvPr>
          <p:cNvSpPr/>
          <p:nvPr/>
        </p:nvSpPr>
        <p:spPr>
          <a:xfrm>
            <a:off x="3412323" y="3645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124" name="Rectangle 31">
            <a:extLst>
              <a:ext uri="{FF2B5EF4-FFF2-40B4-BE49-F238E27FC236}">
                <a16:creationId xmlns:a16="http://schemas.microsoft.com/office/drawing/2014/main" id="{5D7E02C3-8FC7-7A44-8BEB-21B58EB667A1}"/>
              </a:ext>
            </a:extLst>
          </p:cNvPr>
          <p:cNvSpPr/>
          <p:nvPr/>
        </p:nvSpPr>
        <p:spPr>
          <a:xfrm>
            <a:off x="3901755" y="3645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41EA33D-CFD7-C845-BBCA-B0BBBB3CCA0B}"/>
              </a:ext>
            </a:extLst>
          </p:cNvPr>
          <p:cNvGrpSpPr/>
          <p:nvPr/>
        </p:nvGrpSpPr>
        <p:grpSpPr>
          <a:xfrm>
            <a:off x="1270513" y="4143353"/>
            <a:ext cx="1835541" cy="822626"/>
            <a:chOff x="1270513" y="4564632"/>
            <a:chExt cx="1835541" cy="987393"/>
          </a:xfrm>
        </p:grpSpPr>
        <p:cxnSp>
          <p:nvCxnSpPr>
            <p:cNvPr id="97" name="Gerade Verbindung 49">
              <a:extLst>
                <a:ext uri="{FF2B5EF4-FFF2-40B4-BE49-F238E27FC236}">
                  <a16:creationId xmlns:a16="http://schemas.microsoft.com/office/drawing/2014/main" id="{1E1AB851-77BB-874E-BBAA-C7FF63139633}"/>
                </a:ext>
              </a:extLst>
            </p:cNvPr>
            <p:cNvCxnSpPr>
              <a:cxnSpLocks/>
            </p:cNvCxnSpPr>
            <p:nvPr/>
          </p:nvCxnSpPr>
          <p:spPr>
            <a:xfrm>
              <a:off x="1991026" y="4584094"/>
              <a:ext cx="1115028" cy="42495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50">
              <a:extLst>
                <a:ext uri="{FF2B5EF4-FFF2-40B4-BE49-F238E27FC236}">
                  <a16:creationId xmlns:a16="http://schemas.microsoft.com/office/drawing/2014/main" id="{77A74ACB-71B0-324E-8F20-B110633F0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4564632"/>
              <a:ext cx="206471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55">
              <a:extLst>
                <a:ext uri="{FF2B5EF4-FFF2-40B4-BE49-F238E27FC236}">
                  <a16:creationId xmlns:a16="http://schemas.microsoft.com/office/drawing/2014/main" id="{D2169372-56F0-504E-95B4-1AA1774F66C6}"/>
                </a:ext>
              </a:extLst>
            </p:cNvPr>
            <p:cNvSpPr/>
            <p:nvPr/>
          </p:nvSpPr>
          <p:spPr>
            <a:xfrm>
              <a:off x="1272764" y="4989570"/>
              <a:ext cx="772014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+ RN16s</a:t>
              </a:r>
            </a:p>
          </p:txBody>
        </p:sp>
        <p:sp>
          <p:nvSpPr>
            <p:cNvPr id="137" name="Rechteck 55">
              <a:extLst>
                <a:ext uri="{FF2B5EF4-FFF2-40B4-BE49-F238E27FC236}">
                  <a16:creationId xmlns:a16="http://schemas.microsoft.com/office/drawing/2014/main" id="{7A893DAD-438A-AC46-828D-A6214D20A9AA}"/>
                </a:ext>
              </a:extLst>
            </p:cNvPr>
            <p:cNvSpPr/>
            <p:nvPr/>
          </p:nvSpPr>
          <p:spPr>
            <a:xfrm>
              <a:off x="2045894" y="4989570"/>
              <a:ext cx="1060160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ACK(RN16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r>
                <a:rPr lang="de-DE" sz="11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de-DE" sz="1100" dirty="0">
                  <a:solidFill>
                    <a:schemeClr val="tx1"/>
                  </a:solidFill>
                </a:rPr>
                <a:t>+ EPC</a:t>
              </a:r>
              <a:r>
                <a:rPr lang="de-DE" sz="1100" baseline="-25000" dirty="0">
                  <a:solidFill>
                    <a:schemeClr val="tx1"/>
                  </a:solidFill>
                </a:rPr>
                <a:t>1</a:t>
              </a:r>
              <a:endParaRPr lang="en-US" sz="11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745698D-7A8D-D645-9DC7-0F7F863942A8}"/>
              </a:ext>
            </a:extLst>
          </p:cNvPr>
          <p:cNvCxnSpPr/>
          <p:nvPr/>
        </p:nvCxnSpPr>
        <p:spPr bwMode="auto">
          <a:xfrm flipH="1">
            <a:off x="6316176" y="1942170"/>
            <a:ext cx="1793145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39A129-512B-084A-BA87-9F9558C3E3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1058" y="2067390"/>
            <a:ext cx="1891929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F561A93-053F-A347-94DA-18EF2A3991AB}"/>
              </a:ext>
            </a:extLst>
          </p:cNvPr>
          <p:cNvGrpSpPr/>
          <p:nvPr/>
        </p:nvGrpSpPr>
        <p:grpSpPr>
          <a:xfrm rot="321201">
            <a:off x="6976868" y="4088204"/>
            <a:ext cx="1131864" cy="357156"/>
            <a:chOff x="6250460" y="4123858"/>
            <a:chExt cx="1891929" cy="357156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3D3F8A2-5F10-7847-AD04-0AB571AE4B9B}"/>
                </a:ext>
              </a:extLst>
            </p:cNvPr>
            <p:cNvCxnSpPr/>
            <p:nvPr/>
          </p:nvCxnSpPr>
          <p:spPr bwMode="auto">
            <a:xfrm flipH="1">
              <a:off x="6285578" y="4123858"/>
              <a:ext cx="1793145" cy="357156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981BA28-06BE-394E-BF2F-7A563A6155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50460" y="4249078"/>
              <a:ext cx="1891929" cy="12181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63" grpId="0" animBg="1"/>
      <p:bldP spid="1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RFID Reading Efficiency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0478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107336" y="1332589"/>
            <a:ext cx="36508" cy="4544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5883997" y="5877272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46">
            <a:extLst>
              <a:ext uri="{FF2B5EF4-FFF2-40B4-BE49-F238E27FC236}">
                <a16:creationId xmlns:a16="http://schemas.microsoft.com/office/drawing/2014/main" id="{C08C631B-C0AB-4347-9DD8-1D8EC867C38E}"/>
              </a:ext>
            </a:extLst>
          </p:cNvPr>
          <p:cNvCxnSpPr>
            <a:cxnSpLocks/>
          </p:cNvCxnSpPr>
          <p:nvPr/>
        </p:nvCxnSpPr>
        <p:spPr>
          <a:xfrm>
            <a:off x="3010992" y="1925053"/>
            <a:ext cx="3096344" cy="2798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50">
            <a:extLst>
              <a:ext uri="{FF2B5EF4-FFF2-40B4-BE49-F238E27FC236}">
                <a16:creationId xmlns:a16="http://schemas.microsoft.com/office/drawing/2014/main" id="{A70822B3-B47E-2B48-8F85-BDBC5D28C474}"/>
              </a:ext>
            </a:extLst>
          </p:cNvPr>
          <p:cNvSpPr txBox="1"/>
          <p:nvPr/>
        </p:nvSpPr>
        <p:spPr>
          <a:xfrm rot="323545">
            <a:off x="3902600" y="1765969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623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36265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New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it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D49C14-41A7-6742-9A07-357352DDAEAB}"/>
              </a:ext>
            </a:extLst>
          </p:cNvPr>
          <p:cNvGrpSpPr/>
          <p:nvPr/>
        </p:nvGrpSpPr>
        <p:grpSpPr>
          <a:xfrm rot="277911">
            <a:off x="3018307" y="2328697"/>
            <a:ext cx="3089029" cy="546122"/>
            <a:chOff x="3018307" y="2034788"/>
            <a:chExt cx="3089029" cy="546122"/>
          </a:xfrm>
        </p:grpSpPr>
        <p:cxnSp>
          <p:nvCxnSpPr>
            <p:cNvPr id="35" name="Gerade Verbindung mit Pfeil 47">
              <a:extLst>
                <a:ext uri="{FF2B5EF4-FFF2-40B4-BE49-F238E27FC236}">
                  <a16:creationId xmlns:a16="http://schemas.microsoft.com/office/drawing/2014/main" id="{6B707A92-5919-9B41-9120-776CA73F76ED}"/>
                </a:ext>
              </a:extLst>
            </p:cNvPr>
            <p:cNvCxnSpPr/>
            <p:nvPr/>
          </p:nvCxnSpPr>
          <p:spPr>
            <a:xfrm flipH="1">
              <a:off x="3018307" y="2148862"/>
              <a:ext cx="3089029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51">
              <a:extLst>
                <a:ext uri="{FF2B5EF4-FFF2-40B4-BE49-F238E27FC236}">
                  <a16:creationId xmlns:a16="http://schemas.microsoft.com/office/drawing/2014/main" id="{8E3EBDCB-B3A5-0E4A-A888-47C5DAB579D0}"/>
                </a:ext>
              </a:extLst>
            </p:cNvPr>
            <p:cNvSpPr txBox="1"/>
            <p:nvPr/>
          </p:nvSpPr>
          <p:spPr>
            <a:xfrm rot="21129546">
              <a:off x="3598288" y="2034788"/>
              <a:ext cx="198644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+….+RN16</a:t>
              </a:r>
              <a:r>
                <a: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0299763-DFA3-9840-8EC6-65D267640BE6}"/>
              </a:ext>
            </a:extLst>
          </p:cNvPr>
          <p:cNvSpPr/>
          <p:nvPr/>
        </p:nvSpPr>
        <p:spPr bwMode="auto">
          <a:xfrm>
            <a:off x="6403691" y="2204864"/>
            <a:ext cx="1194785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Pilot       (optional)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A66E3A-AB48-444B-BBC5-48F1ED94DCF4}"/>
              </a:ext>
            </a:extLst>
          </p:cNvPr>
          <p:cNvSpPr/>
          <p:nvPr/>
        </p:nvSpPr>
        <p:spPr bwMode="auto">
          <a:xfrm>
            <a:off x="8244408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809389"/>
                  </p:ext>
                </p:extLst>
              </p:nvPr>
            </p:nvGraphicFramePr>
            <p:xfrm>
              <a:off x="7270159" y="2693822"/>
              <a:ext cx="1656184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04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 dirty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6809389"/>
                  </p:ext>
                </p:extLst>
              </p:nvPr>
            </p:nvGraphicFramePr>
            <p:xfrm>
              <a:off x="7270159" y="2693822"/>
              <a:ext cx="1656184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040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1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26667" r="-230000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135714" r="-230000" b="-6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220000" r="-230000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342857" r="-230000" b="-4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413333" r="-2300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550000" r="-230000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606667" r="-230000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500" t="-757143" r="-230000" b="-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6E86A-6487-8544-BB3A-1A25ACABF0A8}"/>
              </a:ext>
            </a:extLst>
          </p:cNvPr>
          <p:cNvCxnSpPr>
            <a:cxnSpLocks/>
          </p:cNvCxnSpPr>
          <p:nvPr/>
        </p:nvCxnSpPr>
        <p:spPr bwMode="auto">
          <a:xfrm>
            <a:off x="6804248" y="2414918"/>
            <a:ext cx="462314" cy="28982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233A28-5F24-6F46-BD24-F59EB81ED89F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414918"/>
            <a:ext cx="1327867" cy="26554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431677A-D3C3-374E-BE4E-B90410BE4CA3}"/>
              </a:ext>
            </a:extLst>
          </p:cNvPr>
          <p:cNvSpPr/>
          <p:nvPr/>
        </p:nvSpPr>
        <p:spPr bwMode="auto">
          <a:xfrm>
            <a:off x="7598477" y="2204864"/>
            <a:ext cx="648072" cy="19576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preamble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8E4927-8FC5-8B4D-ADA4-898A9E244525}"/>
              </a:ext>
            </a:extLst>
          </p:cNvPr>
          <p:cNvCxnSpPr/>
          <p:nvPr/>
        </p:nvCxnSpPr>
        <p:spPr bwMode="auto">
          <a:xfrm>
            <a:off x="6403691" y="2132856"/>
            <a:ext cx="1194785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B00EA7-1EE5-2347-A519-6E0E3B07F6E0}"/>
              </a:ext>
            </a:extLst>
          </p:cNvPr>
          <p:cNvCxnSpPr>
            <a:cxnSpLocks/>
          </p:cNvCxnSpPr>
          <p:nvPr/>
        </p:nvCxnSpPr>
        <p:spPr bwMode="auto">
          <a:xfrm>
            <a:off x="7598476" y="2132856"/>
            <a:ext cx="64593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284994-458A-0D47-A2CA-804201A3042A}"/>
              </a:ext>
            </a:extLst>
          </p:cNvPr>
          <p:cNvCxnSpPr>
            <a:cxnSpLocks/>
          </p:cNvCxnSpPr>
          <p:nvPr/>
        </p:nvCxnSpPr>
        <p:spPr bwMode="auto">
          <a:xfrm>
            <a:off x="8244408" y="2132856"/>
            <a:ext cx="64593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7B9A0-ED7F-1A4A-BCB4-C63A6ACB8082}"/>
              </a:ext>
            </a:extLst>
          </p:cNvPr>
          <p:cNvCxnSpPr/>
          <p:nvPr/>
        </p:nvCxnSpPr>
        <p:spPr bwMode="auto">
          <a:xfrm>
            <a:off x="6804248" y="2204864"/>
            <a:ext cx="0" cy="195766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B5E5EC-D5E5-ED43-B952-36E7976CE30A}"/>
              </a:ext>
            </a:extLst>
          </p:cNvPr>
          <p:cNvCxnSpPr>
            <a:cxnSpLocks/>
          </p:cNvCxnSpPr>
          <p:nvPr/>
        </p:nvCxnSpPr>
        <p:spPr bwMode="auto">
          <a:xfrm>
            <a:off x="7054829" y="2564904"/>
            <a:ext cx="113484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0F7709-D657-2848-AB99-24B8B4442234}"/>
              </a:ext>
            </a:extLst>
          </p:cNvPr>
          <p:cNvSpPr txBox="1"/>
          <p:nvPr/>
        </p:nvSpPr>
        <p:spPr>
          <a:xfrm>
            <a:off x="7264684" y="2378333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225AEF-98B3-8C46-A3D5-CF9A0AE0E64A}"/>
              </a:ext>
            </a:extLst>
          </p:cNvPr>
          <p:cNvSpPr txBox="1"/>
          <p:nvPr/>
        </p:nvSpPr>
        <p:spPr>
          <a:xfrm>
            <a:off x="6671234" y="1948154"/>
            <a:ext cx="598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 bits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A4ECA-05E1-1B45-AA7C-244A8DAC757B}"/>
              </a:ext>
            </a:extLst>
          </p:cNvPr>
          <p:cNvSpPr txBox="1"/>
          <p:nvPr/>
        </p:nvSpPr>
        <p:spPr>
          <a:xfrm>
            <a:off x="7723073" y="1944191"/>
            <a:ext cx="4666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bits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5CEDE2-B818-D741-8E44-9ABAD6A89C96}"/>
              </a:ext>
            </a:extLst>
          </p:cNvPr>
          <p:cNvSpPr txBox="1"/>
          <p:nvPr/>
        </p:nvSpPr>
        <p:spPr>
          <a:xfrm>
            <a:off x="8370756" y="1948154"/>
            <a:ext cx="555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bits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64904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697556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178115"/>
            <a:ext cx="1861206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 dirty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682887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586043" cy="1307617"/>
            <a:chOff x="263662" y="3645024"/>
            <a:chExt cx="4370534" cy="17975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4"/>
              <a:ext cx="4370534" cy="1299233"/>
              <a:chOff x="263662" y="4564632"/>
              <a:chExt cx="4370534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643171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𝑠𝑜𝑙</m:t>
                    </m:r>
                  </m:oMath>
                </a14:m>
                <a:endParaRPr lang="en-US" sz="8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774835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dirty="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Proposed 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 xmlns="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761262" cy="339065"/>
              </a:xfrm>
              <a:prstGeom prst="roundRect">
                <a:avLst/>
              </a:prstGeom>
              <a:blipFill>
                <a:blip r:embed="rId14"/>
                <a:stretch>
                  <a:fillRect r="-1587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34" grpId="0" animBg="1"/>
      <p:bldP spid="66" grpId="0"/>
      <p:bldP spid="67" grpId="0" animBg="1"/>
      <p:bldP spid="68" grpId="0"/>
      <p:bldP spid="7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1D97BC2D-0A10-9244-A550-4AA37BDF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1485546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AFC60FAC-3277-394F-9AD6-C1A307FED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2552798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8E4458AD-19EF-7447-B121-1ABBDE5DF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3624027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1FE0EB48-58FC-B24E-B4F7-C298B0E47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1" y="4691280"/>
            <a:ext cx="6541844" cy="840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07F5D7-8AB1-8D42-BF63-7AAD816FC89B}"/>
              </a:ext>
            </a:extLst>
          </p:cNvPr>
          <p:cNvGrpSpPr/>
          <p:nvPr/>
        </p:nvGrpSpPr>
        <p:grpSpPr>
          <a:xfrm>
            <a:off x="395537" y="1556709"/>
            <a:ext cx="1945331" cy="4406146"/>
            <a:chOff x="4939457" y="1700093"/>
            <a:chExt cx="2050637" cy="440614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1700093"/>
              <a:ext cx="2050637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2767345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3838574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457" y="4905827"/>
              <a:ext cx="2050637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/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𝑐𝑜𝑛𝑣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.=</m:t>
                      </m:r>
                      <m:sSub>
                        <m:sSubPr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3A91A2-FA25-2A49-8469-36FEE632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1693316"/>
                <a:ext cx="1945331" cy="491096"/>
              </a:xfrm>
              <a:prstGeom prst="rect">
                <a:avLst/>
              </a:prstGeom>
              <a:blipFill>
                <a:blip r:embed="rId4"/>
                <a:stretch>
                  <a:fillRect l="-3226" t="-147500" b="-2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569FA5-3EAB-C24C-974B-517B9D5FAAA5}"/>
                  </a:ext>
                </a:extLst>
              </p:cNvPr>
              <p:cNvSpPr txBox="1"/>
              <p:nvPr/>
            </p:nvSpPr>
            <p:spPr>
              <a:xfrm>
                <a:off x="5796136" y="1516603"/>
                <a:ext cx="2656014" cy="778418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𝑷</m:t>
                    </m:r>
                    <m:d>
                      <m:dPr>
                        <m:ctrlP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</m:d>
                    <m:r>
                      <a:rPr lang="de-DE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𝑹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  <m:r>
                      <a:rPr lang="de-DE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sSup>
                      <m:sSupPr>
                        <m:ctrlP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  <m:r>
                              <a:rPr lang="de-DE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de-DE" sz="1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𝑳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  <m: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de-DE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sup>
                    </m:sSup>
                  </m:oMath>
                </a14:m>
                <a:endPara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569FA5-3EAB-C24C-974B-517B9D5F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516603"/>
                <a:ext cx="2656014" cy="778418"/>
              </a:xfrm>
              <a:prstGeom prst="rect">
                <a:avLst/>
              </a:prstGeom>
              <a:blipFill>
                <a:blip r:embed="rId5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/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32C0CA-9D7B-F148-B70A-66BD3EB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53" y="2488415"/>
                <a:ext cx="1945331" cy="783356"/>
              </a:xfrm>
              <a:prstGeom prst="rect">
                <a:avLst/>
              </a:prstGeom>
              <a:blipFill>
                <a:blip r:embed="rId6"/>
                <a:stretch>
                  <a:fillRect l="-7097" t="-95238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/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</m:t>
                        </m:r>
                        <m:r>
                          <a:rPr lang="de-DE" sz="1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4F2960-A9FB-834D-88A9-5AA9F68E7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2649898"/>
                <a:ext cx="2656014" cy="646331"/>
              </a:xfrm>
              <a:prstGeom prst="rect">
                <a:avLst/>
              </a:prstGeom>
              <a:blipFill>
                <a:blip r:embed="rId7"/>
                <a:stretch>
                  <a:fillRect l="-333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/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indent="-96837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solidFill>
                            <a:srgbClr val="C0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32D2F4-B2CC-8048-AA04-F6363CCC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84" y="3521754"/>
                <a:ext cx="2231132" cy="783356"/>
              </a:xfrm>
              <a:prstGeom prst="rect">
                <a:avLst/>
              </a:prstGeom>
              <a:blipFill>
                <a:blip r:embed="rId8"/>
                <a:stretch>
                  <a:fillRect l="-6818" t="-93651" r="-170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/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: Probability that each replied tag choose a unique orthogonal pilot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AC0BEE-BED3-0542-AAC5-456B6498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721127"/>
                <a:ext cx="2656014" cy="646331"/>
              </a:xfrm>
              <a:prstGeom prst="rect">
                <a:avLst/>
              </a:prstGeom>
              <a:blipFill>
                <a:blip r:embed="rId9"/>
                <a:stretch>
                  <a:fillRect l="-3333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/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ker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de-DE" sz="1600" i="1" kern="0" baseline="-25000">
                          <a:latin typeface="Cambria Math" panose="02040503050406030204" pitchFamily="18" charset="0"/>
                          <a:ea typeface="Cambria Math"/>
                        </a:rPr>
                        <m:t>𝑛𝑒𝑤</m:t>
                      </m:r>
                      <m:r>
                        <a:rPr lang="de-DE" sz="1600" i="1" ker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𝑅</m:t>
                          </m:r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/>
                            </a:rPr>
                            <m:t>𝑀</m:t>
                          </m:r>
                        </m:sup>
                        <m:e>
                          <m:r>
                            <a:rPr lang="en-US" sz="1600" i="1" ker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kern="0"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𝑠𝑜𝑙</m:t>
                              </m:r>
                              <m:r>
                                <a:rPr lang="de-DE" sz="16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de-DE" sz="16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r>
                        <a:rPr lang="de-DE" sz="1600" i="1" kern="0">
                          <a:latin typeface="Cambria Math"/>
                        </a:rPr>
                        <m:t>𝑃</m:t>
                      </m:r>
                      <m:r>
                        <a:rPr lang="de-DE" sz="1600" i="1" kern="0" baseline="-25000">
                          <a:latin typeface="Cambria Math"/>
                        </a:rPr>
                        <m:t>𝑆</m:t>
                      </m:r>
                      <m:r>
                        <a:rPr lang="de-DE" sz="1600" i="1" kern="0" baseline="-25000">
                          <a:latin typeface="Cambria Math"/>
                        </a:rPr>
                        <m:t>1∙</m:t>
                      </m:r>
                      <m:r>
                        <a:rPr lang="de-DE" sz="160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E3B183-24CD-5141-B91D-B98EB9563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659" y="4778250"/>
                <a:ext cx="3099453" cy="594906"/>
              </a:xfrm>
              <a:prstGeom prst="rect">
                <a:avLst/>
              </a:prstGeom>
              <a:blipFill>
                <a:blip r:embed="rId12"/>
                <a:stretch>
                  <a:fillRect l="-5306" t="-137500" b="-2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/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Where: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2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2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200" i="1" kern="0" baseline="-250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7917BB-420E-AD49-A51D-2148580B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4711981"/>
                <a:ext cx="2656014" cy="799130"/>
              </a:xfrm>
              <a:prstGeom prst="rect">
                <a:avLst/>
              </a:prstGeom>
              <a:blipFill>
                <a:blip r:embed="rId11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5">
            <a:extLst>
              <a:ext uri="{FF2B5EF4-FFF2-40B4-BE49-F238E27FC236}">
                <a16:creationId xmlns:a16="http://schemas.microsoft.com/office/drawing/2014/main" id="{0C363851-37BA-1543-B24F-8881DE3FE451}"/>
              </a:ext>
            </a:extLst>
          </p:cNvPr>
          <p:cNvSpPr>
            <a:spLocks/>
          </p:cNvSpPr>
          <p:nvPr/>
        </p:nvSpPr>
        <p:spPr bwMode="auto">
          <a:xfrm>
            <a:off x="395536" y="1460608"/>
            <a:ext cx="1945331" cy="1198425"/>
          </a:xfrm>
          <a:custGeom>
            <a:avLst/>
            <a:gdLst>
              <a:gd name="T0" fmla="*/ 423 w 423"/>
              <a:gd name="T1" fmla="*/ 0 h 603"/>
              <a:gd name="T2" fmla="*/ 423 w 423"/>
              <a:gd name="T3" fmla="*/ 392 h 603"/>
              <a:gd name="T4" fmla="*/ 211 w 423"/>
              <a:gd name="T5" fmla="*/ 603 h 603"/>
              <a:gd name="T6" fmla="*/ 0 w 423"/>
              <a:gd name="T7" fmla="*/ 392 h 603"/>
              <a:gd name="T8" fmla="*/ 0 w 423"/>
              <a:gd name="T9" fmla="*/ 0 h 603"/>
              <a:gd name="T10" fmla="*/ 211 w 423"/>
              <a:gd name="T11" fmla="*/ 211 h 603"/>
              <a:gd name="T12" fmla="*/ 423 w 423"/>
              <a:gd name="T13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3">
                <a:moveTo>
                  <a:pt x="423" y="0"/>
                </a:moveTo>
                <a:lnTo>
                  <a:pt x="423" y="392"/>
                </a:lnTo>
                <a:lnTo>
                  <a:pt x="211" y="603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FSA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C0C314CC-2D66-C246-9705-3277A9FC9367}"/>
              </a:ext>
            </a:extLst>
          </p:cNvPr>
          <p:cNvSpPr>
            <a:spLocks/>
          </p:cNvSpPr>
          <p:nvPr/>
        </p:nvSpPr>
        <p:spPr bwMode="auto">
          <a:xfrm>
            <a:off x="395536" y="2527860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9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ACKs</a:t>
            </a:r>
          </a:p>
          <a:p>
            <a:pPr algn="ctr"/>
            <a:endParaRPr lang="en-US" sz="19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16BF2EDD-5BA1-494B-8C2C-95679F6F5E2A}"/>
              </a:ext>
            </a:extLst>
          </p:cNvPr>
          <p:cNvSpPr>
            <a:spLocks/>
          </p:cNvSpPr>
          <p:nvPr/>
        </p:nvSpPr>
        <p:spPr bwMode="auto">
          <a:xfrm>
            <a:off x="395536" y="3599089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1"/>
            <a:endParaRPr lang="en-US" sz="1600" kern="0" dirty="0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1D477E48-06A3-8D44-B7C9-AACA54FB1890}"/>
              </a:ext>
            </a:extLst>
          </p:cNvPr>
          <p:cNvSpPr>
            <a:spLocks/>
          </p:cNvSpPr>
          <p:nvPr/>
        </p:nvSpPr>
        <p:spPr bwMode="auto">
          <a:xfrm>
            <a:off x="395536" y="4666342"/>
            <a:ext cx="1945331" cy="1200412"/>
          </a:xfrm>
          <a:custGeom>
            <a:avLst/>
            <a:gdLst>
              <a:gd name="T0" fmla="*/ 423 w 423"/>
              <a:gd name="T1" fmla="*/ 0 h 604"/>
              <a:gd name="T2" fmla="*/ 423 w 423"/>
              <a:gd name="T3" fmla="*/ 392 h 604"/>
              <a:gd name="T4" fmla="*/ 211 w 423"/>
              <a:gd name="T5" fmla="*/ 604 h 604"/>
              <a:gd name="T6" fmla="*/ 0 w 423"/>
              <a:gd name="T7" fmla="*/ 392 h 604"/>
              <a:gd name="T8" fmla="*/ 0 w 423"/>
              <a:gd name="T9" fmla="*/ 0 h 604"/>
              <a:gd name="T10" fmla="*/ 211 w 423"/>
              <a:gd name="T11" fmla="*/ 211 h 604"/>
              <a:gd name="T12" fmla="*/ 423 w 423"/>
              <a:gd name="T13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3" h="604">
                <a:moveTo>
                  <a:pt x="423" y="0"/>
                </a:moveTo>
                <a:lnTo>
                  <a:pt x="423" y="392"/>
                </a:lnTo>
                <a:lnTo>
                  <a:pt x="211" y="604"/>
                </a:lnTo>
                <a:lnTo>
                  <a:pt x="0" y="392"/>
                </a:lnTo>
                <a:lnTo>
                  <a:pt x="0" y="0"/>
                </a:lnTo>
                <a:lnTo>
                  <a:pt x="211" y="211"/>
                </a:lnTo>
                <a:lnTo>
                  <a:pt x="42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0F924A-6B45-C54D-AEE3-6E2C6D454662}"/>
              </a:ext>
            </a:extLst>
          </p:cNvPr>
          <p:cNvSpPr/>
          <p:nvPr/>
        </p:nvSpPr>
        <p:spPr>
          <a:xfrm>
            <a:off x="640816" y="3994408"/>
            <a:ext cx="1511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Unique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12042-9F58-D04C-891A-B2DCCBB0AF95}"/>
              </a:ext>
            </a:extLst>
          </p:cNvPr>
          <p:cNvSpPr/>
          <p:nvPr/>
        </p:nvSpPr>
        <p:spPr>
          <a:xfrm>
            <a:off x="517561" y="5086925"/>
            <a:ext cx="1699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Pseudo parallel 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923089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/>
              <a:t>Simulation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3EEFB1B-111D-4C41-AD6E-93DC76AF89E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Average reading time comparison</a:t>
            </a:r>
          </a:p>
          <a:p>
            <a:pPr lvl="1"/>
            <a:r>
              <a:rPr lang="en-US" dirty="0"/>
              <a:t>parameters </a:t>
            </a:r>
            <a:endParaRPr lang="en-US" sz="1600" kern="0" dirty="0"/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26392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/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FECBCF-BF19-4044-9582-E4E16F112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124744"/>
                <a:ext cx="1984069" cy="830997"/>
              </a:xfrm>
              <a:prstGeom prst="rect">
                <a:avLst/>
              </a:prstGeom>
              <a:blipFill>
                <a:blip r:embed="rId5"/>
                <a:stretch>
                  <a:fillRect l="-1274" t="-1515" r="-637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F10C60CE-3383-5144-AFBF-3F56E1D2A8AB}"/>
              </a:ext>
            </a:extLst>
          </p:cNvPr>
          <p:cNvSpPr/>
          <p:nvPr/>
        </p:nvSpPr>
        <p:spPr bwMode="auto">
          <a:xfrm>
            <a:off x="3557374" y="1124744"/>
            <a:ext cx="357859" cy="720080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3025156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/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𝐿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127566-0DA1-F747-A8A5-B702F27F6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960123"/>
                <a:ext cx="1412759" cy="604781"/>
              </a:xfrm>
              <a:prstGeom prst="rect">
                <a:avLst/>
              </a:prstGeom>
              <a:blipFill>
                <a:blip r:embed="rId6"/>
                <a:stretch>
                  <a:fillRect l="-1786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2" y="2790280"/>
            <a:ext cx="3025157" cy="457200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0" y="3664252"/>
            <a:ext cx="3021679" cy="457200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 global C1 G2 modification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CBCE4F16-2F8D-1F47-AD08-EE17A812F3BF}"/>
              </a:ext>
            </a:extLst>
          </p:cNvPr>
          <p:cNvSpPr/>
          <p:nvPr/>
        </p:nvSpPr>
        <p:spPr bwMode="auto">
          <a:xfrm>
            <a:off x="3551435" y="1942971"/>
            <a:ext cx="357859" cy="48765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 dirty="0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 dirty="0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 dirty="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 dirty="0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</a:t>
              </a:r>
              <a:r>
                <a:rPr lang="en-US" sz="2400" b="1" dirty="0" err="1"/>
                <a:t>EPCglobal</a:t>
              </a:r>
              <a:r>
                <a:rPr lang="en-US" sz="2400" b="1" dirty="0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01/05/2018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01/05/2018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01/05/2018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/>
                  <a:t>Improvements</a:t>
                </a:r>
                <a:r>
                  <a:rPr lang="en-US" sz="2400" b="1" dirty="0"/>
                  <a:t> of the </a:t>
                </a:r>
                <a:r>
                  <a:rPr lang="en-US" sz="2400" b="1" dirty="0" err="1"/>
                  <a:t>EPCglobal</a:t>
                </a:r>
                <a:r>
                  <a:rPr lang="en-US" sz="2400" b="1" dirty="0"/>
                  <a:t>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01/05/2018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 dirty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Percentage of the relative estimation error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 dirty="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01/05/2018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 comparison using:</a:t>
                </a:r>
              </a:p>
              <a:p>
                <a:pPr lvl="1"/>
                <a:r>
                  <a:rPr lang="en-US" sz="1600" kern="0" dirty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 dirty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 dirty="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Estimation Systems:</a:t>
                </a:r>
                <a:endParaRPr lang="de-DE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 dirty="0"/>
                  <a:t> is the collision recovery probability</a:t>
                </a:r>
                <a:endParaRPr lang="pt-BR" sz="1400" i="1" kern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 dirty="0"/>
                  <a:t>,</a:t>
                </a:r>
                <a:r>
                  <a:rPr lang="pt-BR" sz="1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 dirty="0"/>
                  <a:t> are the number of successful,</a:t>
                </a:r>
                <a:br>
                  <a:rPr lang="en-US" sz="1400" kern="0" dirty="0"/>
                </a:br>
                <a:r>
                  <a:rPr lang="en-US" sz="1400" kern="0" dirty="0"/>
                  <a:t>collided, and empty slots </a:t>
                </a:r>
                <a:r>
                  <a:rPr lang="en-US" sz="1400" kern="0" dirty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 dirty="0"/>
                  <a:t> collision</a:t>
                </a:r>
                <a:br>
                  <a:rPr lang="en-US" sz="1400" kern="0" dirty="0"/>
                </a:br>
                <a:r>
                  <a:rPr lang="en-US" sz="1400" kern="0" dirty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endParaRPr lang="en-US" sz="1600" kern="0" dirty="0"/>
              </a:p>
              <a:p>
                <a:pPr lvl="1"/>
                <a:endParaRPr lang="de-DE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 dirty="0"/>
                </a:br>
                <a:endParaRPr lang="en-US" sz="1600" kern="0" dirty="0"/>
              </a:p>
              <a:p>
                <a:endParaRPr lang="de-DE" sz="1600" kern="0" dirty="0"/>
              </a:p>
              <a:p>
                <a:pPr lvl="1"/>
                <a:endParaRPr lang="en-US" sz="1600" kern="0" dirty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 dirty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 dirty="0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 dirty="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01/05/2018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 dirty="0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 dirty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 dirty="0"/>
                  </a:p>
                  <a:p>
                    <a:pPr algn="just"/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 dirty="0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Reading Process of the </a:t>
            </a:r>
            <a:r>
              <a:rPr lang="en-US" dirty="0" err="1"/>
              <a:t>EPCglobal</a:t>
            </a:r>
            <a:r>
              <a:rPr lang="en-US" dirty="0"/>
              <a:t>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Collided Slot </a:t>
            </a:r>
          </a:p>
          <a:p>
            <a:pPr marL="360363" lvl="1" indent="0">
              <a:buNone/>
            </a:pPr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 err="1"/>
              <a:t>EPCglobal</a:t>
            </a:r>
            <a:r>
              <a:rPr lang="en-US" dirty="0"/>
              <a:t>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  <a:endParaRPr lang="en-US" sz="1600" kern="0" dirty="0"/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 dirty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 dirty="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New system model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 dirty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 dirty="0">
                <a:cs typeface="Times New Roman" panose="02020603050405020304" pitchFamily="18" charset="0"/>
              </a:rPr>
              <a:t>Proposed RFID reader.</a:t>
            </a:r>
            <a:endParaRPr lang="en-US" sz="1500" kern="0" dirty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 dirty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1"/>
            <a:r>
              <a:rPr lang="en-US" sz="1600" kern="0" dirty="0"/>
              <a:t>Empty slot</a:t>
            </a:r>
          </a:p>
          <a:p>
            <a:pPr lvl="1"/>
            <a:r>
              <a:rPr lang="en-US" sz="1600" kern="0" dirty="0"/>
              <a:t>Collided slot</a:t>
            </a:r>
          </a:p>
          <a:p>
            <a:pPr lvl="1"/>
            <a:endParaRPr lang="en-US" sz="1600" kern="0" dirty="0"/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r>
              <a:rPr lang="en-US" sz="1600" kern="0" dirty="0"/>
              <a:t>Performance limitation:</a:t>
            </a:r>
          </a:p>
          <a:p>
            <a:pPr lvl="1"/>
            <a:r>
              <a:rPr lang="en-US" sz="1600" kern="0" dirty="0"/>
              <a:t>Empty slots</a:t>
            </a:r>
          </a:p>
          <a:p>
            <a:pPr lvl="1"/>
            <a:r>
              <a:rPr lang="en-US" sz="1600" kern="0" dirty="0"/>
              <a:t>Collided slots</a:t>
            </a:r>
          </a:p>
          <a:p>
            <a:pPr lvl="2"/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  <a:endParaRPr lang="en-US" sz="1600" kern="0" dirty="0"/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 dirty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K tags collided slot:</a:t>
            </a:r>
          </a:p>
          <a:p>
            <a:pPr lvl="1"/>
            <a:r>
              <a:rPr lang="en-US" sz="1600" kern="0" dirty="0"/>
              <a:t>Conventional tags choose the conventional pilot (P</a:t>
            </a:r>
            <a:r>
              <a:rPr lang="en-US" sz="1600" kern="0" baseline="-25000" dirty="0"/>
              <a:t>1</a:t>
            </a:r>
            <a:r>
              <a:rPr lang="en-US" sz="1600" kern="0" dirty="0"/>
              <a:t>)</a:t>
            </a:r>
          </a:p>
          <a:p>
            <a:pPr lvl="2"/>
            <a:r>
              <a:rPr lang="en-US" sz="1600" kern="0" dirty="0"/>
              <a:t>12-bits zeros for synchronization</a:t>
            </a:r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r>
              <a:rPr lang="en-US" sz="1600" kern="0" dirty="0"/>
              <a:t>Each new tag chooses random pilot.</a:t>
            </a:r>
          </a:p>
          <a:p>
            <a:pPr lvl="2"/>
            <a:r>
              <a:rPr lang="en-US" sz="1500" kern="0" dirty="0"/>
              <a:t>4-bits zeros for synchronization</a:t>
            </a:r>
          </a:p>
          <a:p>
            <a:pPr lvl="2"/>
            <a:r>
              <a:rPr lang="en-US" sz="1500" kern="0" dirty="0"/>
              <a:t>8-bits orthogonal pilots for channel estimation</a:t>
            </a:r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single pilot reply.</a:t>
            </a:r>
          </a:p>
          <a:p>
            <a:r>
              <a:rPr lang="en-US" sz="1600" kern="0" dirty="0"/>
              <a:t>Counts the number of recovered tags (</a:t>
            </a:r>
            <a:r>
              <a:rPr lang="en-US" sz="1600" kern="0" dirty="0" err="1"/>
              <a:t>R</a:t>
            </a:r>
            <a:r>
              <a:rPr lang="en-US" sz="1600" kern="0" baseline="-25000" dirty="0" err="1"/>
              <a:t>sol</a:t>
            </a:r>
            <a:r>
              <a:rPr lang="en-US" sz="1600" kern="0" dirty="0"/>
              <a:t>).</a:t>
            </a:r>
          </a:p>
          <a:p>
            <a:r>
              <a:rPr lang="en-US" sz="1500" kern="0" dirty="0"/>
              <a:t>recognizes if one of the replies is a conventional pilot or not:</a:t>
            </a:r>
          </a:p>
          <a:p>
            <a:pPr lvl="1"/>
            <a:r>
              <a:rPr lang="en-US" sz="1500" kern="0" dirty="0"/>
              <a:t>If yes, acknowledges the conventional tag first.</a:t>
            </a:r>
          </a:p>
          <a:p>
            <a:pPr lvl="1"/>
            <a:r>
              <a:rPr lang="en-US" sz="1500" kern="0" dirty="0"/>
              <a:t>If no, start from the weakest reply to the strongest. </a:t>
            </a:r>
          </a:p>
          <a:p>
            <a:r>
              <a:rPr lang="en-US" sz="1600" kern="0" dirty="0"/>
              <a:t>Acknowledgement command:</a:t>
            </a:r>
          </a:p>
          <a:p>
            <a:pPr lvl="1"/>
            <a:r>
              <a:rPr lang="en-US" sz="1600" kern="0" dirty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 dirty="0"/>
              <a:t>    to one of the recovered RN16s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lvl="3"/>
            <a:endParaRPr lang="en-US" sz="14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</a:t>
            </a:r>
            <a:r>
              <a:rPr lang="en-US" dirty="0" err="1"/>
              <a:t>EPCglobal</a:t>
            </a:r>
            <a:r>
              <a:rPr lang="en-US" dirty="0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 dirty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 dirty="0"/>
                  <a:t>   extracted RN16s (pseudo parallel slot).</a:t>
                </a:r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lvl="3"/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 dirty="0"/>
              </a:p>
              <a:p>
                <a:r>
                  <a:rPr lang="en-US" sz="1600" kern="0" dirty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 dirty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sa</a:t>
            </a:r>
            <a:endParaRPr lang="en-CA" sz="1600" b="0" i="1" baseline="-25000" dirty="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dirty="0" err="1">
                <a:latin typeface="+mn-lt"/>
              </a:rPr>
              <a:t>t</a:t>
            </a:r>
            <a:r>
              <a:rPr lang="en-CA" sz="1600" b="0" i="1" baseline="-25000" dirty="0" err="1">
                <a:latin typeface="+mn-lt"/>
              </a:rPr>
              <a:t>sb</a:t>
            </a:r>
            <a:endParaRPr lang="en-CA" sz="1600" b="0" i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FSA</a:t>
                </a:r>
                <a:endParaRPr lang="de-DE" sz="1600" i="1" kern="0" dirty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Proposed system</a:t>
                </a:r>
              </a:p>
              <a:p>
                <a:pPr lvl="1"/>
                <a:r>
                  <a:rPr lang="en-US" sz="1600" kern="0" dirty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 dirty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r>
                  <a:rPr lang="en-US" sz="1600" kern="0" dirty="0"/>
                  <a:t>Pseudo parallel successful slot</a:t>
                </a:r>
                <a:br>
                  <a:rPr lang="en-US" sz="1600" kern="0" dirty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 dirty="0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Reader informs the tags with the current frame length</a:t>
            </a:r>
          </a:p>
          <a:p>
            <a:r>
              <a:rPr lang="en-US" sz="1600" kern="0" dirty="0"/>
              <a:t>Each tag chooses random slot</a:t>
            </a:r>
          </a:p>
          <a:p>
            <a:pPr lvl="1"/>
            <a:r>
              <a:rPr lang="en-US" sz="1600" kern="0" dirty="0"/>
              <a:t>Successful slot</a:t>
            </a:r>
          </a:p>
          <a:p>
            <a:pPr lvl="2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  <a:endParaRPr lang="de-DE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 dirty="0">
                <a:solidFill>
                  <a:srgbClr val="000364"/>
                </a:solidFill>
                <a:latin typeface="+mn-lt"/>
              </a:rPr>
              <a:t>L</a:t>
            </a:r>
            <a:endParaRPr lang="en-US" b="0" i="1" dirty="0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pPr marL="0" indent="0">
              <a:buNone/>
            </a:pPr>
            <a:endParaRPr lang="en-US" sz="1400" kern="0" dirty="0"/>
          </a:p>
          <a:p>
            <a:pPr marL="360363" lvl="1" indent="0">
              <a:buNone/>
            </a:pPr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 dirty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 dirty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Conventional Estimation Systems:</a:t>
            </a:r>
            <a:endParaRPr lang="de-DE" sz="1400" i="1" kern="0" dirty="0">
              <a:latin typeface="Cambria Math" panose="02040503050406030204" pitchFamily="18" charset="0"/>
            </a:endParaRP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  <a:p>
            <a:r>
              <a:rPr lang="en-US" sz="1600" kern="0" dirty="0"/>
              <a:t>Proposed Estimation System:</a:t>
            </a:r>
          </a:p>
          <a:p>
            <a:pPr lvl="1"/>
            <a:endParaRPr lang="en-US" sz="1400" kern="0" dirty="0"/>
          </a:p>
          <a:p>
            <a:pPr lvl="1"/>
            <a:endParaRPr lang="en-US" sz="1400" kern="0" dirty="0"/>
          </a:p>
          <a:p>
            <a:pPr lvl="1"/>
            <a:endParaRPr lang="en-US" sz="1600" kern="0" dirty="0"/>
          </a:p>
          <a:p>
            <a:endParaRPr lang="en-US" sz="1600" kern="0" dirty="0"/>
          </a:p>
          <a:p>
            <a:pPr lvl="1"/>
            <a:endParaRPr lang="de-DE" sz="1600" kern="0" dirty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 dirty="0"/>
            </a:br>
            <a:endParaRPr lang="en-US" sz="1600" kern="0" dirty="0"/>
          </a:p>
          <a:p>
            <a:endParaRPr lang="de-DE" sz="1600" kern="0" dirty="0"/>
          </a:p>
          <a:p>
            <a:pPr lvl="1"/>
            <a:endParaRPr lang="en-US" sz="1600" kern="0" dirty="0"/>
          </a:p>
          <a:p>
            <a:pPr marL="361950" lvl="2" indent="0">
              <a:buFont typeface="Wingdings" pitchFamily="2" charset="2"/>
              <a:buNone/>
            </a:pPr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 dirty="0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 dirty="0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 dirty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 dirty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 dirty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 dirty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 dirty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 dirty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01/05/2018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Reading Process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01/05/2018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dirty="0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 dirty="0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aute 13">
            <a:extLst>
              <a:ext uri="{FF2B5EF4-FFF2-40B4-BE49-F238E27FC236}">
                <a16:creationId xmlns:a16="http://schemas.microsoft.com/office/drawing/2014/main" id="{7A0E4C65-0D53-1F49-8D4A-BCD0A2A972EC}"/>
              </a:ext>
            </a:extLst>
          </p:cNvPr>
          <p:cNvSpPr/>
          <p:nvPr/>
        </p:nvSpPr>
        <p:spPr>
          <a:xfrm>
            <a:off x="1092991" y="2974445"/>
            <a:ext cx="2500816" cy="848495"/>
          </a:xfrm>
          <a:prstGeom prst="diamon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dirty="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3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3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3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5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1400" dirty="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9" grpId="0" animBg="1"/>
      <p:bldP spid="90" grpId="0"/>
      <p:bldP spid="91" grpId="0"/>
      <p:bldP spid="93" grpId="0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5758</TotalTime>
  <Words>3947</Words>
  <Application>Microsoft Macintosh PowerPoint</Application>
  <PresentationFormat>On-screen Show (4:3)</PresentationFormat>
  <Paragraphs>1664</Paragraphs>
  <Slides>74</Slides>
  <Notes>7</Notes>
  <HiddenSlides>29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Design and Implementation of Anti-collision Algorithms for Dense RFID Systems  </vt:lpstr>
      <vt:lpstr>Motivation</vt:lpstr>
      <vt:lpstr>Identification Systems</vt:lpstr>
      <vt:lpstr>RFID Reading Efficiency</vt:lpstr>
      <vt:lpstr> Agenda</vt:lpstr>
      <vt:lpstr>RFID Reading Process</vt:lpstr>
      <vt:lpstr>RFID Reading Process</vt:lpstr>
      <vt:lpstr>RFID Reading Process</vt:lpstr>
      <vt:lpstr>RFID Reading Process</vt:lpstr>
      <vt:lpstr>PHY-Layer Parameters</vt:lpstr>
      <vt:lpstr>FSA after PHY-Layer Improvement</vt:lpstr>
      <vt:lpstr> Agenda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PHY-Layer Improvement</vt:lpstr>
      <vt:lpstr> Agenda</vt:lpstr>
      <vt:lpstr>Frame Length Optimization</vt:lpstr>
      <vt:lpstr>Frame Length Optimization: Conventional System[1-3]</vt:lpstr>
      <vt:lpstr>Frame Length Optimization: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Optimization: Multiple Collision Recovery Coefficients  Aware System</vt:lpstr>
      <vt:lpstr>Frame Length Optimization: Multiple Collision Recovery Coefficients  Aware System</vt:lpstr>
      <vt:lpstr>Frame Length Optimization: Multiple Collision Recovery Coefficients 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of the Proposed Algorithms </vt:lpstr>
      <vt:lpstr>FSA after PHY-Layer Improvement</vt:lpstr>
      <vt:lpstr> Agenda</vt:lpstr>
      <vt:lpstr>Collided Slot in EPCglobal C1G2</vt:lpstr>
      <vt:lpstr>Proposed EPCglobal C1G2 Reading Process </vt:lpstr>
      <vt:lpstr>Proposed Reading Efficiency</vt:lpstr>
      <vt:lpstr>Simulation Results </vt:lpstr>
      <vt:lpstr>FSA after PHY-Layer Improvement</vt:lpstr>
      <vt:lpstr> Agenda</vt:lpstr>
      <vt:lpstr>PowerPoint Presentation</vt:lpstr>
      <vt:lpstr>PowerPoint Presentation</vt:lpstr>
      <vt:lpstr>Graphic elements Boxes, arrows, bonds and lines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 Agenda</vt:lpstr>
    </vt:vector>
  </TitlesOfParts>
  <Company>Fraunhofer IIS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353</cp:revision>
  <cp:lastPrinted>2011-04-27T07:57:31Z</cp:lastPrinted>
  <dcterms:created xsi:type="dcterms:W3CDTF">2011-07-15T07:08:58Z</dcterms:created>
  <dcterms:modified xsi:type="dcterms:W3CDTF">2018-05-01T15:20:08Z</dcterms:modified>
</cp:coreProperties>
</file>